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2"/>
  </p:notesMasterIdLst>
  <p:handoutMasterIdLst>
    <p:handoutMasterId r:id="rId13"/>
  </p:handoutMasterIdLst>
  <p:sldIdLst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791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2271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9251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2483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5241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7068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7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5620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5468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9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9507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7/10/2015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228600" y="3124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Decision Trees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  <a:r>
              <a:rPr lang="en-US" sz="4800" dirty="0" smtClean="0">
                <a:solidFill>
                  <a:schemeClr val="tx1"/>
                </a:solidFill>
              </a:rPr>
              <a:t>Using JMP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</a:t>
            </a:r>
            <a:r>
              <a:rPr lang="en-US" sz="4800" dirty="0" smtClean="0">
                <a:solidFill>
                  <a:schemeClr val="tx1"/>
                </a:solidFill>
              </a:rPr>
              <a:t>7</a:t>
            </a:r>
            <a:endParaRPr lang="en-US" sz="4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752600"/>
            <a:ext cx="8839200" cy="510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We now have two </a:t>
            </a:r>
            <a:r>
              <a:rPr lang="en-US" sz="2800" dirty="0" err="1" smtClean="0"/>
              <a:t>LogWorth</a:t>
            </a:r>
            <a:r>
              <a:rPr lang="en-US" sz="2800" dirty="0" smtClean="0"/>
              <a:t> values to evaluate: </a:t>
            </a:r>
          </a:p>
          <a:p>
            <a:pPr lvl="1" eaLnBrk="1" hangingPunct="1"/>
            <a:r>
              <a:rPr lang="en-US" sz="2200" dirty="0" smtClean="0"/>
              <a:t>Attends Office Hours is the variable with the largest </a:t>
            </a:r>
            <a:r>
              <a:rPr lang="en-US" sz="2200" dirty="0" err="1" smtClean="0"/>
              <a:t>LogWorth</a:t>
            </a:r>
            <a:r>
              <a:rPr lang="en-US" sz="2200" dirty="0" smtClean="0"/>
              <a:t> value (0.5987) for Students with GPA &gt;= 1.0159 from the College of Business, Liberal Arts, Sciences, and Engineering. </a:t>
            </a:r>
          </a:p>
          <a:p>
            <a:pPr lvl="1" eaLnBrk="1" hangingPunct="1"/>
            <a:r>
              <a:rPr lang="en-US" sz="2200" dirty="0" smtClean="0"/>
              <a:t>GPA is the variable with the largest </a:t>
            </a:r>
            <a:r>
              <a:rPr lang="en-US" sz="2200" dirty="0" err="1" smtClean="0"/>
              <a:t>LogWorth</a:t>
            </a:r>
            <a:r>
              <a:rPr lang="en-US" sz="2200" dirty="0" smtClean="0"/>
              <a:t> value (2.4039) for Students from the College of Social Sciences with GPAs between 1.0159 and 3.62.</a:t>
            </a:r>
            <a:endParaRPr lang="en-US" sz="2200" dirty="0"/>
          </a:p>
          <a:p>
            <a:pPr eaLnBrk="1" hangingPunct="1"/>
            <a:r>
              <a:rPr lang="en-US" sz="2800" dirty="0" smtClean="0"/>
              <a:t>JMP will split on the latter on GPA.</a:t>
            </a:r>
          </a:p>
          <a:p>
            <a:pPr eaLnBrk="1" hangingPunct="1"/>
            <a:r>
              <a:rPr lang="en-US" sz="2800" dirty="0" smtClean="0"/>
              <a:t>After splitting, the R^2 increases from 0.640 to 0.749.</a:t>
            </a:r>
          </a:p>
          <a:p>
            <a:pPr eaLnBrk="1" hangingPunct="1"/>
            <a:r>
              <a:rPr lang="en-US" sz="2800" dirty="0" smtClean="0"/>
              <a:t>The misclassification rate decreased to 0.05 as 5 of 100 records were not classified correctly.</a:t>
            </a:r>
            <a:endParaRPr lang="en-US" sz="28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828800"/>
            <a:ext cx="8839200" cy="4495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000" dirty="0" smtClean="0"/>
              <a:t>We have now split on GPA and the 22 students have been split into two groups – 12 with GPA &gt;= 2.01 and 10 with GPA &lt; 2.01.</a:t>
            </a:r>
          </a:p>
          <a:p>
            <a:pPr eaLnBrk="1" hangingPunct="1"/>
            <a:r>
              <a:rPr lang="en-US" sz="3000" dirty="0" smtClean="0"/>
              <a:t>Of the 12 students with GPA between 2.01 and 3.62 from Social Sciences, all 12 of them actually returned. Since this is a pure node, no additional splits will occur.</a:t>
            </a:r>
          </a:p>
          <a:p>
            <a:pPr eaLnBrk="1" hangingPunct="1"/>
            <a:r>
              <a:rPr lang="en-US" sz="3000" dirty="0" smtClean="0"/>
              <a:t>Of the 10 students with GPA between 1.0159 and 2.01 from Social Sciences, 6 actually did not return and 4 actually returned.</a:t>
            </a:r>
          </a:p>
          <a:p>
            <a:pPr eaLnBrk="1" hangingPunct="1"/>
            <a:endParaRPr lang="en-US" sz="2400" dirty="0"/>
          </a:p>
          <a:p>
            <a:pPr eaLnBrk="1" hangingPunct="1"/>
            <a:endParaRPr lang="en-US" sz="24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905000"/>
            <a:ext cx="88392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We now have two </a:t>
            </a:r>
            <a:r>
              <a:rPr lang="en-US" sz="2800" dirty="0" err="1" smtClean="0"/>
              <a:t>LogWorth</a:t>
            </a:r>
            <a:r>
              <a:rPr lang="en-US" sz="2800" dirty="0" smtClean="0"/>
              <a:t> values to evaluate:</a:t>
            </a:r>
          </a:p>
          <a:p>
            <a:pPr lvl="1" eaLnBrk="1" hangingPunct="1"/>
            <a:r>
              <a:rPr lang="en-US" sz="2000" dirty="0"/>
              <a:t>Attends Office Hours is the variable with the largest </a:t>
            </a:r>
            <a:r>
              <a:rPr lang="en-US" sz="2000" dirty="0" err="1"/>
              <a:t>LogWorth</a:t>
            </a:r>
            <a:r>
              <a:rPr lang="en-US" sz="2000" dirty="0"/>
              <a:t> value (0.5987) for Students with GPA &gt;= 1.0159 from the College of Business, Liberal Arts, Sciences, and Engineering. </a:t>
            </a:r>
          </a:p>
          <a:p>
            <a:pPr lvl="1" eaLnBrk="1" hangingPunct="1"/>
            <a:r>
              <a:rPr lang="en-US" sz="2000" dirty="0" smtClean="0"/>
              <a:t>Part Time Work Hours is </a:t>
            </a:r>
            <a:r>
              <a:rPr lang="en-US" sz="2000" dirty="0"/>
              <a:t>the variable with the largest </a:t>
            </a:r>
            <a:r>
              <a:rPr lang="en-US" sz="2000" dirty="0" err="1"/>
              <a:t>LogWorth</a:t>
            </a:r>
            <a:r>
              <a:rPr lang="en-US" sz="2000" dirty="0"/>
              <a:t> value </a:t>
            </a:r>
            <a:r>
              <a:rPr lang="en-US" sz="2000" dirty="0" smtClean="0"/>
              <a:t>(0.2792) </a:t>
            </a:r>
            <a:r>
              <a:rPr lang="en-US" sz="2000" dirty="0"/>
              <a:t>for Students from the College of Social Sciences with GPAs between 1.0159 and </a:t>
            </a:r>
            <a:r>
              <a:rPr lang="en-US" sz="2000" dirty="0" smtClean="0"/>
              <a:t>2.01.</a:t>
            </a:r>
            <a:endParaRPr lang="en-US" sz="2000" dirty="0"/>
          </a:p>
          <a:p>
            <a:pPr eaLnBrk="1" hangingPunct="1"/>
            <a:r>
              <a:rPr lang="en-US" sz="2800" dirty="0" smtClean="0"/>
              <a:t>JMP will split on the former on Attends Office Hours.</a:t>
            </a:r>
          </a:p>
          <a:p>
            <a:pPr eaLnBrk="1" hangingPunct="1"/>
            <a:r>
              <a:rPr lang="en-US" sz="2800" dirty="0" smtClean="0"/>
              <a:t>After </a:t>
            </a:r>
            <a:r>
              <a:rPr lang="en-US" sz="2800" dirty="0"/>
              <a:t>splitting, the R^2 increases from 0.749 to 0.768.</a:t>
            </a:r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dirty="0"/>
              <a:t>misclassification rate is 0.05 as 5 of 100 records were not classified correctly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752600"/>
            <a:ext cx="8839200" cy="49530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dirty="0" smtClean="0"/>
              <a:t>Earlier we mentioned that we should not split on this node since 61 of 62 students actually returned and splitting on this node was probably modeling noise.</a:t>
            </a:r>
          </a:p>
          <a:p>
            <a:pPr eaLnBrk="1" hangingPunct="1"/>
            <a:r>
              <a:rPr lang="en-US" sz="2800" dirty="0" smtClean="0"/>
              <a:t>If we want to remove/prune the branches under this node, we can click on the red triangle in the College (Business, Liberal Arts, Sciences, Engineering) node and click Prune Below.</a:t>
            </a:r>
          </a:p>
          <a:p>
            <a:pPr eaLnBrk="1" hangingPunct="1"/>
            <a:r>
              <a:rPr lang="en-US" sz="2800" dirty="0" smtClean="0"/>
              <a:t>If we split again, we will just create branches under the same node since this node has the highest </a:t>
            </a:r>
            <a:r>
              <a:rPr lang="en-US" sz="2800" dirty="0" err="1" smtClean="0"/>
              <a:t>LogWorth</a:t>
            </a:r>
            <a:r>
              <a:rPr lang="en-US" sz="2800" dirty="0" smtClean="0"/>
              <a:t> value.</a:t>
            </a:r>
          </a:p>
          <a:p>
            <a:pPr eaLnBrk="1" hangingPunct="1"/>
            <a:r>
              <a:rPr lang="en-US" sz="2800" dirty="0" smtClean="0"/>
              <a:t>To split on GPA &lt; 2.01, click on the red triangle in the node and select Split Here. </a:t>
            </a:r>
            <a:endParaRPr lang="en-US" sz="2800" dirty="0"/>
          </a:p>
          <a:p>
            <a:pPr eaLnBrk="1" hangingPunct="1"/>
            <a:endParaRPr lang="en-US" sz="24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76400"/>
            <a:ext cx="88392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smtClean="0"/>
              <a:t>The R^2 is 0.764 and the misclassification rate is 0.04.</a:t>
            </a:r>
          </a:p>
          <a:p>
            <a:pPr eaLnBrk="1" hangingPunct="1"/>
            <a:r>
              <a:rPr lang="en-US" sz="2800" dirty="0" smtClean="0"/>
              <a:t>We split on the Part Time Hours worked variable at 30 hours.</a:t>
            </a:r>
          </a:p>
          <a:p>
            <a:pPr eaLnBrk="1" hangingPunct="1"/>
            <a:r>
              <a:rPr lang="en-US" sz="2800" dirty="0" smtClean="0"/>
              <a:t>We see that 4 of 5 students </a:t>
            </a:r>
            <a:r>
              <a:rPr lang="en-US" sz="2800" dirty="0"/>
              <a:t>from the College of Social Sciences with GPAs between 1.0159 and 2.01</a:t>
            </a:r>
            <a:r>
              <a:rPr lang="en-US" sz="2800" dirty="0" smtClean="0"/>
              <a:t> did not return.</a:t>
            </a:r>
          </a:p>
          <a:p>
            <a:pPr eaLnBrk="1" hangingPunct="1"/>
            <a:r>
              <a:rPr lang="en-US" sz="2800" dirty="0" smtClean="0"/>
              <a:t>The implication is that these students might benefit from additional financial aid so that they do not have to work as much, resulting in higher grades and possibly higher retention.  </a:t>
            </a:r>
            <a:endParaRPr lang="en-US" sz="28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7709" y="1752600"/>
            <a:ext cx="8839200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dirty="0" smtClean="0"/>
              <a:t>The process often followed is to grow a tree fully and then prune it as needed.</a:t>
            </a:r>
          </a:p>
          <a:p>
            <a:pPr eaLnBrk="1" hangingPunct="1"/>
            <a:r>
              <a:rPr lang="en-US" sz="3000" dirty="0" smtClean="0"/>
              <a:t>The goal is to strike a balance between a simplistic tree and a larger tree so that we create a tree that identifies important patterns in the data that produces actionable insights.</a:t>
            </a:r>
          </a:p>
          <a:p>
            <a:pPr eaLnBrk="1" hangingPunct="1"/>
            <a:r>
              <a:rPr lang="en-US" sz="3000" dirty="0" smtClean="0"/>
              <a:t>It should be clear that to identify any actionable insights, it is critical to have a large data base with a training, validation, and test set.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00200"/>
            <a:ext cx="88392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/>
              <a:t>Here are some guidelines for pruning a tree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dirty="0" smtClean="0"/>
              <a:t>Use </a:t>
            </a:r>
            <a:r>
              <a:rPr lang="en-US" sz="2400" dirty="0"/>
              <a:t>the validation set to identify when the validation misclassification rate begins to increase. When this happens there is a good chance that you are modeling noise and the tree should be pruned</a:t>
            </a:r>
            <a:r>
              <a:rPr lang="en-US" sz="2400" dirty="0" smtClean="0"/>
              <a:t>. This will be shown in the next example.</a:t>
            </a:r>
            <a:endParaRPr lang="en-US" sz="2400" dirty="0"/>
          </a:p>
          <a:p>
            <a:pPr eaLnBrk="1" hangingPunct="1"/>
            <a:r>
              <a:rPr lang="en-US" sz="2400" dirty="0" smtClean="0"/>
              <a:t>It </a:t>
            </a:r>
            <a:r>
              <a:rPr lang="en-US" sz="2400" dirty="0"/>
              <a:t>is probably not a good idea to split a node if that node is dominated by data points from one class</a:t>
            </a:r>
            <a:r>
              <a:rPr lang="en-US" sz="2400" dirty="0" smtClean="0"/>
              <a:t>. We did not split the node that had 61 of 62 students actually returning.</a:t>
            </a:r>
          </a:p>
          <a:p>
            <a:pPr eaLnBrk="1" hangingPunct="1"/>
            <a:r>
              <a:rPr lang="en-US" sz="2400" dirty="0" smtClean="0"/>
              <a:t>If </a:t>
            </a:r>
            <a:r>
              <a:rPr lang="en-US" sz="2400" dirty="0"/>
              <a:t>splitting the node provides valuable insights, then this node should probably be split</a:t>
            </a:r>
            <a:r>
              <a:rPr lang="en-US" sz="2400" dirty="0" smtClean="0"/>
              <a:t>. We split Part Time Hours worked since this told us what impact financial aid could have on retention.</a:t>
            </a:r>
            <a:endParaRPr lang="en-US" sz="24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048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smtClean="0"/>
              <a:t>Freshmen Retention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8229600" cy="1143000"/>
          </a:xfrm>
        </p:spPr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3200" dirty="0" smtClean="0"/>
              <a:t>Freshmen Retention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76400"/>
            <a:ext cx="8839200" cy="4495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000" dirty="0" smtClean="0"/>
              <a:t>Our final pruned model has an R^2 of 0.764 with a misclassification rate of 0.04.</a:t>
            </a:r>
          </a:p>
          <a:p>
            <a:pPr eaLnBrk="1" hangingPunct="1"/>
            <a:r>
              <a:rPr lang="en-US" sz="3000" dirty="0" smtClean="0"/>
              <a:t>The students who are most likely to not return are:</a:t>
            </a:r>
          </a:p>
          <a:p>
            <a:pPr lvl="1" eaLnBrk="1" hangingPunct="1"/>
            <a:r>
              <a:rPr lang="en-US" sz="2400" dirty="0" smtClean="0"/>
              <a:t>Students with a GPA &lt; 1.0159 (11).</a:t>
            </a:r>
          </a:p>
          <a:p>
            <a:pPr lvl="1" eaLnBrk="1" hangingPunct="1"/>
            <a:r>
              <a:rPr lang="en-US" sz="2400" dirty="0" smtClean="0"/>
              <a:t>Students from Social Sciences with a GPA &gt;= 3.62 (5).</a:t>
            </a:r>
          </a:p>
          <a:p>
            <a:pPr lvl="1" eaLnBrk="1" hangingPunct="1"/>
            <a:r>
              <a:rPr lang="en-US" sz="2400" dirty="0" smtClean="0"/>
              <a:t>Students from Social Sciences with GPA between 1.0159 and 2.01 who had Part Time Work &gt;= 30 Hours (4).</a:t>
            </a:r>
            <a:endParaRPr lang="en-US" sz="2400" dirty="0"/>
          </a:p>
          <a:p>
            <a:pPr eaLnBrk="1" hangingPunct="1"/>
            <a:r>
              <a:rPr lang="en-US" sz="3000" dirty="0" smtClean="0"/>
              <a:t>The next section will demonstrate these principles on a larger data base.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18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11950</TotalTime>
  <Words>807</Words>
  <Application>Microsoft Office PowerPoint</Application>
  <PresentationFormat>On-screen Show (4:3)</PresentationFormat>
  <Paragraphs>54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Franklin Gothic Book</vt:lpstr>
      <vt:lpstr>Wingdings 2</vt:lpstr>
      <vt:lpstr>5_Equity</vt:lpstr>
      <vt:lpstr>Villanova</vt:lpstr>
      <vt:lpstr>Decision Trees Using JMP Part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Freshmen Retention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129</cp:revision>
  <cp:lastPrinted>2013-10-26T23:52:39Z</cp:lastPrinted>
  <dcterms:created xsi:type="dcterms:W3CDTF">2008-12-06T13:38:17Z</dcterms:created>
  <dcterms:modified xsi:type="dcterms:W3CDTF">2015-07-10T16:37:03Z</dcterms:modified>
</cp:coreProperties>
</file>